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93" r:id="rId2"/>
    <p:sldId id="317" r:id="rId3"/>
    <p:sldId id="312" r:id="rId4"/>
    <p:sldId id="313" r:id="rId5"/>
    <p:sldId id="314" r:id="rId6"/>
    <p:sldId id="315" r:id="rId7"/>
    <p:sldId id="318" r:id="rId8"/>
    <p:sldId id="316" r:id="rId9"/>
    <p:sldId id="305" r:id="rId10"/>
  </p:sldIdLst>
  <p:sldSz cx="12192000" cy="6858000"/>
  <p:notesSz cx="7010400" cy="9296400"/>
  <p:custDataLst>
    <p:tags r:id="rId1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/>
    <p:restoredTop sz="78832" autoAdjust="0"/>
  </p:normalViewPr>
  <p:slideViewPr>
    <p:cSldViewPr snapToGrid="0" snapToObjects="1">
      <p:cViewPr varScale="1">
        <p:scale>
          <a:sx n="90" d="100"/>
          <a:sy n="90" d="100"/>
        </p:scale>
        <p:origin x="1422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0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7CB026-D26C-487A-99A6-D57E1BD8F2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75D47-5D59-4D76-ABDB-532ACD3FD7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AF335-8C40-4D96-A153-5975629C0DCE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3A351B4-B66A-434C-A24E-78DB8FD99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95DC99-7F62-4877-A4BB-7A6AB754B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FDF44-1D00-4D40-9DDB-F224C5FD80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724BE-BB1B-403E-B469-3C36676C3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DA9D36-2509-4DCE-844C-D5FF9F6A18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28EE459-1CCB-4118-A6EA-1B8A92EDD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D28F6171-D476-48F3-9F69-60038CBF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Welcome everyone. My name is Rob McDougald, I am a User Services Analyst for SPHTM-IT. As you know, technology plays an important roll in your academic success. This presentation highlights some of the technology resources available to you as a student.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6C53F9E-D58D-4923-B8F7-DA7E5DB742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E1B333EF-DE0E-4C4C-8E0B-BA907F561646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go over the tech support option, 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5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student of the SPHTM your first support option is the IT knowledge base. The knowledge base contains many articles that can help you solve your issue.</a:t>
            </a:r>
          </a:p>
          <a:p>
            <a:endParaRPr lang="en-US" dirty="0"/>
          </a:p>
          <a:p>
            <a:r>
              <a:rPr lang="en-US" dirty="0"/>
              <a:t>Open door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1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On-premise Lab, and Virtual. Each provide students with {Name software}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25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is very important to us, so I highly encourage you to visit the security office’s website. It contains useful information such as how to identify phishing e-mails which happen to be our biggest security issue.</a:t>
            </a:r>
          </a:p>
          <a:p>
            <a:r>
              <a:rPr lang="en-US" dirty="0"/>
              <a:t>Some examples of phishing emails are: someone offering you money through some assistance, like a job, asking you to change password or risk losing your data, or maybe that your Mailbox is full and needs clean up. These e-mails may seem legitimate, but it is good practice to checking the address it is coming from or hovering over the link to see where it might be taking you. </a:t>
            </a:r>
          </a:p>
          <a:p>
            <a:endParaRPr lang="en-US" dirty="0"/>
          </a:p>
          <a:p>
            <a:r>
              <a:rPr lang="en-US" dirty="0"/>
              <a:t>If you receive anything suspicious, don’t hesitate to forward it to security@tulane.edu. </a:t>
            </a:r>
          </a:p>
          <a:p>
            <a:endParaRPr lang="en-US" dirty="0"/>
          </a:p>
          <a:p>
            <a:r>
              <a:rPr lang="en-US" dirty="0"/>
              <a:t>Tulane email. By now, you should have already configured your devices with your Tulane e-mail. If not, please visit {site} for specific details and instructions.</a:t>
            </a:r>
          </a:p>
          <a:p>
            <a:endParaRPr lang="en-US" dirty="0"/>
          </a:p>
          <a:p>
            <a:r>
              <a:rPr lang="en-US" dirty="0"/>
              <a:t>Hopefully, you are already connected to our wi-fi. If not please visit {site} for details and instructions.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20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service we offer to students. It’s very likely you will do a presentation that will require a poster.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55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guide </a:t>
            </a:r>
            <a:r>
              <a:rPr lang="en-US"/>
              <a:t>– Wi-Fi. </a:t>
            </a:r>
            <a:r>
              <a:rPr lang="en-US" dirty="0"/>
              <a:t>Register Entertainment Devices, Recommended Devices, W10 or Mac. Discourage Chromebooks. Undergraduate Student guide, Graduate Student guide.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A9D36-2509-4DCE-844C-D5FF9F6A18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33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2018B9F-C1DC-438D-8D95-AB1692DA92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84F1C-9021-404F-B9DC-57A614B8E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 you have any questions please email us at sphhelp@tulane.edu or come visit us on the 18</a:t>
            </a:r>
            <a:r>
              <a:rPr lang="en-US" baseline="30000" dirty="0"/>
              <a:t>th</a:t>
            </a:r>
            <a:r>
              <a:rPr lang="en-US" dirty="0"/>
              <a:t> floor suite 1800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AD77DC6-C1CE-4FC0-B755-7960EED02B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C7BB00D-C359-455B-B13A-584CF18E1791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C46377-CDBC-4217-84D3-27D9F27F88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E431AD-5869-40C7-8A61-1FE6CF85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D820-623B-4925-B33D-18CFBA6AD110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45CA-22B0-44B0-8797-DAF0F4965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3BA98-25E3-4BE6-B49D-32B94F40C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66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BF40C-B92A-4770-9A5C-A829D708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798D-6706-41F0-A72D-87D92D647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63B9-BE1D-4F7F-AEFA-5C32986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8E8C-727F-4CED-ABF7-CE371692B2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791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29314-DEBD-4B7E-A2BB-5F1B40D4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71FE-0196-48E8-9880-CE77AE0A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30D4-DC83-40EC-B774-39DD4BA8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CE59-C87D-497F-A2DC-000067AB3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86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A5D4C-A57F-48E0-8307-74EE6B84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CC20-67BF-4BD4-86BF-8C4E999C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703CE-7AC4-4495-9C22-88F24C0C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82A7-E7CE-4555-ABE8-9B0AAA3E0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1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E0DA4C17-A352-4650-8380-3150B1E962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0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buClr>
                <a:srgbClr val="457468"/>
              </a:buClr>
              <a:defRPr/>
            </a:lvl1pPr>
            <a:lvl2pPr>
              <a:buClr>
                <a:srgbClr val="457468"/>
              </a:buClr>
              <a:defRPr/>
            </a:lvl2pPr>
            <a:lvl3pPr>
              <a:buClr>
                <a:srgbClr val="457468"/>
              </a:buClr>
              <a:defRPr/>
            </a:lvl3pPr>
            <a:lvl4pPr>
              <a:buClr>
                <a:srgbClr val="457468"/>
              </a:buClr>
              <a:defRPr/>
            </a:lvl4pPr>
            <a:lvl5pPr>
              <a:buClr>
                <a:srgbClr val="45746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E393-1728-4FEE-A9A7-51DAC2EE8E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BD8612-2E1A-4867-914C-6D64E058461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7C9FD-FBA6-43C4-896B-B237D3FB3310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D92567-79E2-4DDC-BD93-AB4BF022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6EF8-991A-44B9-8EEB-239A6E163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20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4319C495-895C-449B-8ECF-4A1F3722C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F68DBA-3433-440E-9CFD-0E97DD7FE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DC299A-5883-4F87-BC61-12C4763590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BF92-8673-4423-8AF3-E1BC5DF12943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B6D696-987F-40BF-A6BD-F4686ED3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7B06-B2B3-4A6D-97B6-374CE2EBE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7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7B59BD1B-85D1-45C2-9B1E-41E26BA341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840B3F-0AB6-4D61-B6AA-980E21B2D8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357EE4-F67B-4901-A996-236FF43B0B9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76BD6-44AD-4F3A-8010-B624EBD58D22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54CE-F7A3-4FF7-9E5F-A6B511E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9511B-A4F6-464F-BC51-0CEAE95DD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7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82FE8ED-7622-4522-8543-EC19BDA991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2247D2-E7AB-4149-BDC7-BCAFDCE71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 baseline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F99D10-57BD-47A6-B7FA-A9EF984613F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 baseline="0"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fld id="{3E444228-3D52-4719-8E84-636B1993E1C8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0A772-8EFF-4B53-BC35-936518B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>
                <a:solidFill>
                  <a:srgbClr val="265B4D"/>
                </a:solidFill>
              </a:defRPr>
            </a:lvl1pPr>
          </a:lstStyle>
          <a:p>
            <a:pPr>
              <a:defRPr/>
            </a:pPr>
            <a:fld id="{DC98ABD0-EDB7-4DD7-8F32-276F21F87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41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 Blu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B9C58A15-16B7-4AF0-A9EE-9CAF2BFE6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7357BEA-5BAA-4CAB-8E15-7E76DD7C9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864FA-C0AD-40AD-B812-A161385545E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D4DAC-C61A-4286-9575-81133C053019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89A55-9C11-4BE6-8F0E-67A595F9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89F7B-FFE2-4649-8D99-9695F8AF1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5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265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F3BA658-34E9-4D90-A66A-45BBD728F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463" y="5973763"/>
            <a:ext cx="12969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78FBDC-04C7-4B62-A1E6-C9AEE9948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0850" y="6042025"/>
            <a:ext cx="7477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3640A-DF11-4A46-BEB3-32A7E3E282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981950" y="6042025"/>
            <a:ext cx="7953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5677-2775-4780-BCCB-E820FD91FB76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62A208-7758-41C2-9DB8-98F6BDE5A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31263" y="5916613"/>
            <a:ext cx="625475" cy="490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1854B-69F5-4042-802F-4B160B0D1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98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auty 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4E29-D03C-4A58-B19D-475514A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467E-BD3B-42C7-8BD2-C0944A2A2C0B}" type="datetimeFigureOut">
              <a:rPr lang="en-US"/>
              <a:pPr>
                <a:defRPr/>
              </a:pPr>
              <a:t>7/29/2021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29EC0-FD30-491D-9004-BB06FACE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C4112-493A-4EC0-8321-F41E3635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5B21-ED9B-4F8B-AEB6-9AF94B8C18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4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93AF6E-7E2D-4F09-8389-410B8C35B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9625" y="447675"/>
            <a:ext cx="1057275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97ABD08-A8D2-445C-A453-398F6423B0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09625" y="2184400"/>
            <a:ext cx="105632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D8413-34F7-448C-AB3E-C77C96D2D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0850" y="6042025"/>
            <a:ext cx="864552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Sample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59E5-07B3-4931-9B29-F6EB4F871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0" y="6042025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043EC01-2753-4EB2-ADEF-BE8D600E7341}" type="datetime1">
              <a:rPr lang="en-US"/>
              <a:pPr>
                <a:defRPr/>
              </a:pPr>
              <a:t>7/29/2021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16901-09F3-468B-B31E-663FF797A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9113" y="5916613"/>
            <a:ext cx="1062037" cy="490537"/>
          </a:xfrm>
          <a:prstGeom prst="rect">
            <a:avLst/>
          </a:prstGeom>
        </p:spPr>
        <p:txBody>
          <a:bodyPr vert="horz" wrap="square" lIns="91440" tIns="45720" rIns="91440" bIns="10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0B8A48-BB3F-4FAF-AC0C-7281A2441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Century Gothic Bold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 Bold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kern="1200">
          <a:solidFill>
            <a:schemeClr val="tx1"/>
          </a:solidFill>
          <a:latin typeface="Century Gothic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600" kern="1200">
          <a:solidFill>
            <a:schemeClr val="tx1"/>
          </a:solidFill>
          <a:latin typeface="Century Gothic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400" kern="1200">
          <a:solidFill>
            <a:schemeClr val="tx1"/>
          </a:solidFill>
          <a:latin typeface="Century Gothic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57468"/>
        </a:buClr>
        <a:buFont typeface="Wingdings 2" panose="05020102010507070707" pitchFamily="18" charset="2"/>
        <a:buChar char=""/>
        <a:defRPr sz="1200" kern="1200">
          <a:solidFill>
            <a:schemeClr val="tx1"/>
          </a:solidFill>
          <a:latin typeface="Century Gothic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sphhelp@tulane.edu" TargetMode="External"/><Relationship Id="rId3" Type="http://schemas.openxmlformats.org/officeDocument/2006/relationships/hyperlink" Target="https://tulane.service-now.com/tulaneit" TargetMode="External"/><Relationship Id="rId7" Type="http://schemas.openxmlformats.org/officeDocument/2006/relationships/hyperlink" Target="https://techconnect.tulane.edu/content/detailed-recommenda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echconnect.tulane.edu/" TargetMode="External"/><Relationship Id="rId5" Type="http://schemas.openxmlformats.org/officeDocument/2006/relationships/hyperlink" Target="http://support.tulane.edu/" TargetMode="External"/><Relationship Id="rId4" Type="http://schemas.openxmlformats.org/officeDocument/2006/relationships/hyperlink" Target="mailto:help@tulane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tulane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t.tulane.edu/computer-lab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tulane.edu/wifi" TargetMode="External"/><Relationship Id="rId3" Type="http://schemas.openxmlformats.org/officeDocument/2006/relationships/hyperlink" Target="https://it.tulane.edu/information-security" TargetMode="External"/><Relationship Id="rId7" Type="http://schemas.openxmlformats.org/officeDocument/2006/relationships/hyperlink" Target="https://it.tulane.edu/emai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assword.tulane.edu/" TargetMode="External"/><Relationship Id="rId5" Type="http://schemas.openxmlformats.org/officeDocument/2006/relationships/hyperlink" Target="mailto:security@tulane.edu" TargetMode="External"/><Relationship Id="rId4" Type="http://schemas.openxmlformats.org/officeDocument/2006/relationships/hyperlink" Target="https://it.tulane.edu/phish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lane.onthehub.com/" TargetMode="External"/><Relationship Id="rId2" Type="http://schemas.openxmlformats.org/officeDocument/2006/relationships/hyperlink" Target="https://it.tulane.edu/Microsoft-office-365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phhelp@tulane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ph.tulane.edu/it/services/pro-servic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h.tulane.edu/" TargetMode="External"/><Relationship Id="rId3" Type="http://schemas.openxmlformats.org/officeDocument/2006/relationships/hyperlink" Target="https://it.tulane.edu/guide" TargetMode="External"/><Relationship Id="rId7" Type="http://schemas.openxmlformats.org/officeDocument/2006/relationships/hyperlink" Target="http://medlib.tulane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bson.tulane.edu/tulane" TargetMode="External"/><Relationship Id="rId5" Type="http://schemas.openxmlformats.org/officeDocument/2006/relationships/hyperlink" Target="http://tulane.instructure.com/" TargetMode="External"/><Relationship Id="rId4" Type="http://schemas.openxmlformats.org/officeDocument/2006/relationships/hyperlink" Target="https://gapsa.tulane.edu/content/laptop-loaning-program" TargetMode="External"/><Relationship Id="rId9" Type="http://schemas.openxmlformats.org/officeDocument/2006/relationships/hyperlink" Target="http://sph.tulane.edu/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E5F7A4A-EC33-47AC-A3F9-34695D8A48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625" y="4800600"/>
            <a:ext cx="10561638" cy="566738"/>
          </a:xfrm>
        </p:spPr>
        <p:txBody>
          <a:bodyPr/>
          <a:lstStyle/>
          <a:p>
            <a:pPr algn="ctr" eaLnBrk="1" hangingPunct="1">
              <a:buClr>
                <a:schemeClr val="accent1"/>
              </a:buClr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accent4">
                    <a:lumMod val="75000"/>
                  </a:schemeClr>
                </a:solidFill>
                <a:latin typeface="Century Gothic Bold" panose="020B0702020202020204" pitchFamily="34" charset="0"/>
              </a:rPr>
              <a:t>FALL 2021New Student Orientation 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9B0F92A1-4CAF-41C3-84F4-EF04F5E38F9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205038" y="5383213"/>
            <a:ext cx="6356350" cy="1290637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600" dirty="0">
                <a:latin typeface="Century Gothic" panose="020B0502020202020204" pitchFamily="34" charset="0"/>
              </a:rPr>
              <a:t>Rob McDougald</a:t>
            </a:r>
            <a:br>
              <a:rPr lang="en-US" altLang="en-US" sz="2600" dirty="0">
                <a:latin typeface="Century Gothic" panose="020B0502020202020204" pitchFamily="34" charset="0"/>
              </a:rPr>
            </a:br>
            <a:r>
              <a:rPr lang="en-US" altLang="en-US" sz="2600" dirty="0">
                <a:latin typeface="Century Gothic" panose="020B0502020202020204" pitchFamily="34" charset="0"/>
              </a:rPr>
              <a:t>User Analyst</a:t>
            </a:r>
            <a:br>
              <a:rPr lang="en-US" altLang="en-US" sz="2600" dirty="0">
                <a:latin typeface="Century Gothic" panose="020B0502020202020204" pitchFamily="34" charset="0"/>
              </a:rPr>
            </a:br>
            <a:r>
              <a:rPr lang="en-US" altLang="en-US" sz="2600" dirty="0">
                <a:latin typeface="Century Gothic" panose="020B0502020202020204" pitchFamily="34" charset="0"/>
              </a:rPr>
              <a:t>SPHTM Information Technology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CD9138BC-258A-4236-8A40-7ADB962D4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63" y="4903788"/>
            <a:ext cx="15605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6"/>
    </mc:Choice>
    <mc:Fallback xmlns="">
      <p:transition spd="slow" advTm="249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87AE2-65E5-4E33-8BEB-E6EAFDF1E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609600"/>
            <a:ext cx="10572750" cy="639873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latin typeface="Century Gothic" panose="020B0502020202020204" pitchFamily="34" charset="0"/>
              </a:rPr>
              <a:t>Agenda</a:t>
            </a:r>
            <a:endParaRPr lang="en-US" altLang="en-US" sz="2600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7317DC-DDEF-49A2-A421-4AC17E859689}"/>
              </a:ext>
            </a:extLst>
          </p:cNvPr>
          <p:cNvSpPr txBox="1">
            <a:spLocks/>
          </p:cNvSpPr>
          <p:nvPr/>
        </p:nvSpPr>
        <p:spPr bwMode="auto">
          <a:xfrm>
            <a:off x="651380" y="2543174"/>
            <a:ext cx="11238995" cy="3867150"/>
          </a:xfrm>
          <a:prstGeom prst="rect">
            <a:avLst/>
          </a:prstGeom>
          <a:noFill/>
          <a:ln>
            <a:noFill/>
          </a:ln>
        </p:spPr>
        <p:txBody>
          <a:bodyPr numCol="2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Tech Support Options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Computer Labs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Security, E-mail, and Wi-Fi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Software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Poster Printing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sz="2800" dirty="0"/>
              <a:t>Important websites</a:t>
            </a:r>
          </a:p>
        </p:txBody>
      </p:sp>
    </p:spTree>
    <p:extLst>
      <p:ext uri="{BB962C8B-B14F-4D97-AF65-F5344CB8AC3E}">
        <p14:creationId xmlns:p14="http://schemas.microsoft.com/office/powerpoint/2010/main" val="21312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5"/>
    </mc:Choice>
    <mc:Fallback xmlns="">
      <p:transition spd="slow" advTm="142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3BA53E7C-34D0-4D5A-9D41-07926F63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26958"/>
            <a:ext cx="10572750" cy="969963"/>
          </a:xfrm>
        </p:spPr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Tech Support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78228-E512-4FB4-85D3-0EF51FA8A9A4}"/>
              </a:ext>
            </a:extLst>
          </p:cNvPr>
          <p:cNvSpPr txBox="1"/>
          <p:nvPr/>
        </p:nvSpPr>
        <p:spPr>
          <a:xfrm>
            <a:off x="443706" y="2149279"/>
            <a:ext cx="11304588" cy="5001369"/>
          </a:xfrm>
          <a:prstGeom prst="rect">
            <a:avLst/>
          </a:prstGeom>
          <a:noFill/>
        </p:spPr>
        <p:txBody>
          <a:bodyPr tIns="0">
            <a:spAutoFit/>
          </a:bodyPr>
          <a:lstStyle/>
          <a:p>
            <a:pPr>
              <a:defRPr/>
            </a:pPr>
            <a:r>
              <a:rPr lang="en-US" dirty="0"/>
              <a:t>Search the IT Knowledge Base: </a:t>
            </a:r>
            <a:r>
              <a:rPr lang="en-US" dirty="0">
                <a:hlinkClick r:id="rId3"/>
              </a:rPr>
              <a:t>https://tulane.service-now.com/tulaneit</a:t>
            </a:r>
            <a:endParaRPr lang="en-US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Uptown/Downtown Campus IT Help: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help@tulane.edu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Submit a ticket online at: </a:t>
            </a:r>
            <a:r>
              <a:rPr lang="en-US" dirty="0">
                <a:hlinkClick r:id="rId5"/>
              </a:rPr>
              <a:t>http://support.tulane.edu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Help Desk Hours are 7am to 9pm Monday – Friday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8:30am to 5pm Saturday and Sunday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Contact the Service Desk at (504) 988-8888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TechConnect: </a:t>
            </a:r>
            <a:r>
              <a:rPr lang="en-US" dirty="0">
                <a:hlinkClick r:id="rId6"/>
              </a:rPr>
              <a:t>https://techconnect.tulane.edu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Tulane University owned and operated store that assists students, faculty, and staff with their personal and institutional hardware, software, and accessory purchases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Hardware recommendations: </a:t>
            </a:r>
            <a:r>
              <a:rPr lang="en-US" dirty="0">
                <a:hlinkClick r:id="rId7"/>
              </a:rPr>
              <a:t>https://techconnect.tulane.edu/content/detailed-recommendations</a:t>
            </a:r>
            <a:endParaRPr lang="en-US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SPHTM Campus IT Help: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Email: </a:t>
            </a:r>
            <a:r>
              <a:rPr lang="en-US" dirty="0">
                <a:hlinkClick r:id="rId8"/>
              </a:rPr>
              <a:t>sphhelp@tulane.edu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Visit us on the 18</a:t>
            </a:r>
            <a:r>
              <a:rPr lang="en-US" baseline="30000" dirty="0"/>
              <a:t>th</a:t>
            </a:r>
            <a:r>
              <a:rPr lang="en-US" dirty="0"/>
              <a:t> floor of the Tidewater building Suite 1800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15"/>
    </mc:Choice>
    <mc:Fallback xmlns="">
      <p:transition spd="slow" advTm="7871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74649E7-0D8C-438E-A221-58898649A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 Gothic Bold" panose="020B0702020202020204" pitchFamily="34" charset="0"/>
              </a:rPr>
              <a:t>The SPHTM Computer Labs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999B2-8823-4B52-A2C9-7EF5942C4953}"/>
              </a:ext>
            </a:extLst>
          </p:cNvPr>
          <p:cNvSpPr txBox="1"/>
          <p:nvPr/>
        </p:nvSpPr>
        <p:spPr>
          <a:xfrm>
            <a:off x="425450" y="2160588"/>
            <a:ext cx="1119346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Our Labs Provide: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Microsoft Word, Excel and PowerPoint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Statistical Software: SAS, SPSS, STATA, ARCGIS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Adobe Software and other software used by your classes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Located in the Tidewater Building on the 12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Rooms 1216, 1218, 1220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Monday – Friday 8am to 10pm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Saturday and Sunday 10am to 4pm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Virtual Lab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Designed to allow students to access the software on our computer labs while working remotely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3"/>
              </a:rPr>
              <a:t>https://software.Tulane.edu</a:t>
            </a: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Labs - </a:t>
            </a:r>
            <a:r>
              <a:rPr lang="en-US" dirty="0">
                <a:hlinkClick r:id="rId4"/>
              </a:rPr>
              <a:t>https://it.tulane.edu/computer-labs</a:t>
            </a:r>
            <a:endParaRPr lang="en-US" dirty="0"/>
          </a:p>
          <a:p>
            <a:pPr>
              <a:defRPr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57"/>
    </mc:Choice>
    <mc:Fallback xmlns="">
      <p:transition spd="slow" advTm="566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ABA9F163-8B1D-4555-84A6-BD3CDCF6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Security, E-Mail, and Wi-Fi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B0EFE-9E7B-4247-ABCB-CF8D3782F6D4}"/>
              </a:ext>
            </a:extLst>
          </p:cNvPr>
          <p:cNvSpPr txBox="1"/>
          <p:nvPr/>
        </p:nvSpPr>
        <p:spPr>
          <a:xfrm>
            <a:off x="809625" y="2144713"/>
            <a:ext cx="1057275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Your digital security is important to us.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Information Security Office – </a:t>
            </a:r>
            <a:r>
              <a:rPr lang="en-US" dirty="0">
                <a:hlinkClick r:id="rId3"/>
              </a:rPr>
              <a:t>https://it.tulane.edu/information-security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Phishing Information – </a:t>
            </a:r>
            <a:r>
              <a:rPr lang="en-US" dirty="0">
                <a:hlinkClick r:id="rId4"/>
              </a:rPr>
              <a:t>https://it.tulane.edu/phishing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Forward suspicious e-mails to </a:t>
            </a:r>
            <a:r>
              <a:rPr lang="en-US" dirty="0">
                <a:hlinkClick r:id="rId5"/>
              </a:rPr>
              <a:t>security@tulane.edu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Password Changes – </a:t>
            </a:r>
            <a:r>
              <a:rPr lang="en-US" dirty="0">
                <a:hlinkClick r:id="rId6"/>
              </a:rPr>
              <a:t>https://password.tulane.edu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Tulane Email: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7"/>
              </a:rPr>
              <a:t>https://it.tulane.edu/email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25 GB of mailbox storage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Tulane Wi-Fi: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Access to the Tulane EDUROAM network on all campuses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8"/>
              </a:rPr>
              <a:t>https://it.tulane.edu/wifi</a:t>
            </a:r>
            <a:r>
              <a:rPr lang="en-US" dirty="0"/>
              <a:t> for details and instructions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41"/>
    </mc:Choice>
    <mc:Fallback xmlns="">
      <p:transition spd="slow" advTm="6924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6542BD1-DE64-462B-B268-7A8642C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Software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6DFB2-4117-4557-9D45-4AF6B1D0FEDD}"/>
              </a:ext>
            </a:extLst>
          </p:cNvPr>
          <p:cNvSpPr txBox="1"/>
          <p:nvPr/>
        </p:nvSpPr>
        <p:spPr>
          <a:xfrm>
            <a:off x="393700" y="1860934"/>
            <a:ext cx="11352213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Microsoft Software for all Students: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Available for Mac and Windows computers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Includes Microsoft Word, Excel, PowerPoint, Outlook and Teams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1 TB of online storage via Microsoft OneDrive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 more information and how to install visit: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hlinkClick r:id="rId2"/>
              </a:rPr>
              <a:t>https://it.tulane.edu/Microsoft-office-365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Other Tulane University software licenses are available through 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e-Academy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Different software suites are available, depending on your Tulane affiliation and the license requirements of your purchase.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Recommend you get Trend Micro anti-virus(free) if you don’t already have an anti-virus solution.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30"/>
    </mc:Choice>
    <mc:Fallback xmlns="">
      <p:transition spd="slow" advTm="7533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8B4A-B4D2-4477-9215-17A387F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53" y="589407"/>
            <a:ext cx="10572750" cy="687442"/>
          </a:xfrm>
        </p:spPr>
        <p:txBody>
          <a:bodyPr/>
          <a:lstStyle/>
          <a:p>
            <a:r>
              <a:rPr lang="en-US" dirty="0"/>
              <a:t>Poster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8BB18-F484-45D6-AD93-AC236A680BA8}"/>
              </a:ext>
            </a:extLst>
          </p:cNvPr>
          <p:cNvSpPr txBox="1"/>
          <p:nvPr/>
        </p:nvSpPr>
        <p:spPr>
          <a:xfrm>
            <a:off x="136306" y="2237795"/>
            <a:ext cx="108676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Size: The printer can accommodate a variety of poster sizes. However, one side of the poster cannot exceed 42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Format:  Please, format the poster to the exact size dimensions. SPHTM-IT will not make any changes to your poster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Type: PowerPoint or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Rates: Glossy Posters - $5/sq ft. Fabric Posters - $10/sq 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Payment Type: Cash, check, or an Interdepartmental Order form (IT Order)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details visit us on the 18th Floor of the Tidewater building, email </a:t>
            </a:r>
            <a:r>
              <a:rPr lang="en-US" dirty="0">
                <a:hlinkClick r:id="rId3"/>
              </a:rPr>
              <a:t>sphhelp@tulane.edu</a:t>
            </a:r>
            <a:r>
              <a:rPr lang="en-US" dirty="0"/>
              <a:t>, or submit it by going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6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43"/>
    </mc:Choice>
    <mc:Fallback xmlns="">
      <p:transition spd="slow" advTm="718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80ED8CC-0D9E-4B7F-AAFD-BF07EA26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 Gothic Bold" panose="020B0702020202020204" pitchFamily="34" charset="0"/>
              </a:rPr>
              <a:t>Important Websites</a:t>
            </a:r>
          </a:p>
        </p:txBody>
      </p:sp>
      <p:sp>
        <p:nvSpPr>
          <p:cNvPr id="32771" name="TextBox 2">
            <a:extLst>
              <a:ext uri="{FF2B5EF4-FFF2-40B4-BE49-F238E27FC236}">
                <a16:creationId xmlns:a16="http://schemas.microsoft.com/office/drawing/2014/main" id="{B1AEDBA8-E75F-4CCD-9051-7BA06C77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2160588"/>
            <a:ext cx="110029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IT Guide: </a:t>
            </a:r>
            <a:r>
              <a:rPr lang="en-US" altLang="en-US" dirty="0">
                <a:hlinkClick r:id="rId3"/>
              </a:rPr>
              <a:t>https://it.tulane.edu/guide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Laptop Loaning Program: </a:t>
            </a:r>
            <a:r>
              <a:rPr lang="en-US" altLang="en-US" dirty="0">
                <a:hlinkClick r:id="rId4"/>
              </a:rPr>
              <a:t>https://gapsa.tulane.edu/content/laptop-loaning-program</a:t>
            </a:r>
            <a:endParaRPr lang="en-US" altLang="en-US" dirty="0"/>
          </a:p>
          <a:p>
            <a:pPr marL="0" indent="0"/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Canvas: </a:t>
            </a:r>
            <a:r>
              <a:rPr lang="en-US" altLang="en-US" dirty="0">
                <a:hlinkClick r:id="rId5"/>
              </a:rPr>
              <a:t>http://Tulane.instructure.com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Gibson: </a:t>
            </a:r>
            <a:r>
              <a:rPr lang="en-US" altLang="en-US" dirty="0">
                <a:hlinkClick r:id="rId6"/>
              </a:rPr>
              <a:t>https://Gibson.Tulane.edu/tulane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Rudolph Matas Library: </a:t>
            </a:r>
            <a:r>
              <a:rPr lang="en-US" altLang="en-US" dirty="0">
                <a:hlinkClick r:id="rId7"/>
              </a:rPr>
              <a:t>http://medlib.Tulane.edu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SPHTM Website: </a:t>
            </a:r>
            <a:r>
              <a:rPr lang="en-US" altLang="en-US" dirty="0">
                <a:hlinkClick r:id="rId8"/>
              </a:rPr>
              <a:t>http://www.sph.Tulane.edu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SPHTM-IT: </a:t>
            </a:r>
            <a:r>
              <a:rPr lang="en-US" altLang="en-US" dirty="0">
                <a:hlinkClick r:id="rId9"/>
              </a:rPr>
              <a:t>http://sph.Tulane.edu/it</a:t>
            </a: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87"/>
    </mc:Choice>
    <mc:Fallback xmlns="">
      <p:transition spd="slow" advTm="666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9C949FF0-E1F4-4BA8-88B2-D51C13E3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 Gothic Bold" panose="020B0702020202020204" pitchFamily="34" charset="0"/>
              </a:rPr>
              <a:t>Questions? 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D032E88A-B6C2-44C7-9E96-3D913B0C4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82" y="2228671"/>
            <a:ext cx="6827126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1">
            <a:extLst>
              <a:ext uri="{FF2B5EF4-FFF2-40B4-BE49-F238E27FC236}">
                <a16:creationId xmlns:a16="http://schemas.microsoft.com/office/drawing/2014/main" id="{2AF390A4-4FCC-4DED-AB56-B567FE3FC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2466975"/>
            <a:ext cx="31718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57468"/>
              </a:buClr>
              <a:buFont typeface="Wingdings 2" panose="05020102010507070707" pitchFamily="18" charset="2"/>
              <a:buChar char=""/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500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CE7B40-2799-4033-99B3-CD66A2214A17}"/>
              </a:ext>
            </a:extLst>
          </p:cNvPr>
          <p:cNvSpPr txBox="1"/>
          <p:nvPr/>
        </p:nvSpPr>
        <p:spPr>
          <a:xfrm>
            <a:off x="2438400" y="5557262"/>
            <a:ext cx="3947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Email: sphhelp@tulane.edu</a:t>
            </a:r>
          </a:p>
          <a:p>
            <a:r>
              <a:rPr lang="en-US" dirty="0"/>
              <a:t>Visit us on the 18th floor of the Tidewater building Suite 1800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98"/>
    </mc:Choice>
    <mc:Fallback xmlns="">
      <p:transition spd="slow" advTm="2259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 - &amp;quot;Lorem Ipsum Dolor Ipsum Dolor&amp;quot;&quot;/&gt;&lt;property id=&quot;20307&quot; value=&quot;277&quot;/&gt;&lt;/object&gt;&lt;object type=&quot;3&quot; unique_id=&quot;10005&quot;&gt;&lt;property id=&quot;20148&quot; value=&quot;5&quot;/&gt;&lt;property id=&quot;20300&quot; value=&quot;Slide 3 - &amp;quot;Lorem Ipsum Dolor&amp;quot;&quot;/&gt;&lt;property id=&quot;20307&quot; value=&quot;282&quot;/&gt;&lt;/object&gt;&lt;object type=&quot;3&quot; unique_id=&quot;10006&quot;&gt;&lt;property id=&quot;20148&quot; value=&quot;5&quot;/&gt;&lt;property id=&quot;20300&quot; value=&quot;Slide 4 - &amp;quot;Lorem Ipsum Dolor&amp;quot;&quot;/&gt;&lt;property id=&quot;20307&quot; value=&quot;286&quot;/&gt;&lt;/object&gt;&lt;object type=&quot;3&quot; unique_id=&quot;10007&quot;&gt;&lt;property id=&quot;20148&quot; value=&quot;5&quot;/&gt;&lt;property id=&quot;20300&quot; value=&quot;Slide 5 - &amp;quot;Lorem ipsum dolor&amp;quot;&quot;/&gt;&lt;property id=&quot;20307&quot; value=&quot;290&quot;/&gt;&lt;/object&gt;&lt;object type=&quot;3&quot; unique_id=&quot;10008&quot;&gt;&lt;property id=&quot;20148&quot; value=&quot;5&quot;/&gt;&lt;property id=&quot;20300&quot; value=&quot;Slide 6 - &amp;quot;Lorem Ipsum Dolore&amp;quot;&quot;/&gt;&lt;property id=&quot;20307&quot; value=&quot;293&quot;/&gt;&lt;/object&gt;&lt;object type=&quot;3&quot; unique_id=&quot;10009&quot;&gt;&lt;property id=&quot;20148&quot; value=&quot;5&quot;/&gt;&lt;property id=&quot;20300&quot; value=&quot;Slide 7 - &amp;quot;Lorem ipsum Dolore&amp;quot;&quot;/&gt;&lt;property id=&quot;20307&quot; value=&quot;294&quot;/&gt;&lt;/object&gt;&lt;object type=&quot;3&quot; unique_id=&quot;10010&quot;&gt;&lt;property id=&quot;20148&quot; value=&quot;5&quot;/&gt;&lt;property id=&quot;20300&quot; value=&quot;Slide 8 - &amp;quot;Lorem ipsum dolor&amp;quot;&quot;/&gt;&lt;property id=&quot;20307&quot; value=&quot;274&quot;/&gt;&lt;/object&gt;&lt;object type=&quot;3&quot; unique_id=&quot;10011&quot;&gt;&lt;property id=&quot;20148&quot; value=&quot;5&quot;/&gt;&lt;property id=&quot;20300&quot; value=&quot;Slide 9 - &amp;quot;Lorem ipsum dolor&amp;quot;&quot;/&gt;&lt;property id=&quot;20307&quot; value=&quot;27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11">
      <a:dk1>
        <a:srgbClr val="000000"/>
      </a:dk1>
      <a:lt1>
        <a:srgbClr val="FFFFFF"/>
      </a:lt1>
      <a:dk2>
        <a:srgbClr val="505050"/>
      </a:dk2>
      <a:lt2>
        <a:srgbClr val="E7E6E6"/>
      </a:lt2>
      <a:accent1>
        <a:srgbClr val="77BE1F"/>
      </a:accent1>
      <a:accent2>
        <a:srgbClr val="00502F"/>
      </a:accent2>
      <a:accent3>
        <a:srgbClr val="B3954B"/>
      </a:accent3>
      <a:accent4>
        <a:srgbClr val="B9E0F7"/>
      </a:accent4>
      <a:accent5>
        <a:srgbClr val="A5A5A5"/>
      </a:accent5>
      <a:accent6>
        <a:srgbClr val="70AD47"/>
      </a:accent6>
      <a:hlink>
        <a:srgbClr val="B8B8B8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emplate_Bold_OPT_1_v02" id="{69A46268-A1F7-1C40-A33F-EE84AD9D77A6}" vid="{DA5DB0A6-7804-B04B-9B6B-9077DEAB38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</TotalTime>
  <Words>1060</Words>
  <Application>Microsoft Office PowerPoint</Application>
  <PresentationFormat>Widescreen</PresentationFormat>
  <Paragraphs>123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Century Gothic Bold</vt:lpstr>
      <vt:lpstr>Verdana</vt:lpstr>
      <vt:lpstr>Wingdings 2</vt:lpstr>
      <vt:lpstr>Quotable</vt:lpstr>
      <vt:lpstr>FALL 2021New Student Orientation </vt:lpstr>
      <vt:lpstr>Agenda</vt:lpstr>
      <vt:lpstr>Tech Support Options</vt:lpstr>
      <vt:lpstr>The SPHTM Computer Labs</vt:lpstr>
      <vt:lpstr>Security, E-Mail, and Wi-Fi</vt:lpstr>
      <vt:lpstr>Software</vt:lpstr>
      <vt:lpstr>Poster Printing</vt:lpstr>
      <vt:lpstr>Important Websites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Jason Chamberlain</cp:lastModifiedBy>
  <cp:revision>198</cp:revision>
  <cp:lastPrinted>2019-08-06T15:45:01Z</cp:lastPrinted>
  <dcterms:created xsi:type="dcterms:W3CDTF">2017-02-23T20:42:13Z</dcterms:created>
  <dcterms:modified xsi:type="dcterms:W3CDTF">2021-07-29T18:19:01Z</dcterms:modified>
</cp:coreProperties>
</file>